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66" r:id="rId4"/>
    <p:sldId id="270" r:id="rId5"/>
    <p:sldId id="272" r:id="rId6"/>
    <p:sldId id="271" r:id="rId7"/>
    <p:sldId id="273" r:id="rId8"/>
    <p:sldId id="274" r:id="rId9"/>
    <p:sldId id="275" r:id="rId10"/>
    <p:sldId id="256" r:id="rId11"/>
    <p:sldId id="263" r:id="rId12"/>
    <p:sldId id="257" r:id="rId13"/>
    <p:sldId id="258" r:id="rId14"/>
    <p:sldId id="264" r:id="rId15"/>
    <p:sldId id="259" r:id="rId16"/>
    <p:sldId id="268" r:id="rId17"/>
    <p:sldId id="269" r:id="rId18"/>
    <p:sldId id="260" r:id="rId19"/>
    <p:sldId id="261" r:id="rId20"/>
    <p:sldId id="26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6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2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4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3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8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2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25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17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4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8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6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65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1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8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8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A3D8-FEC1-4207-B971-42CD6015C68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A7D4-4E47-4766-93EF-BC47BB612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8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EB2C-4F14-4738-9A11-A295FDBFA0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DFB0C-EBFA-4630-936F-6141DA3139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3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Taxes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Financial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214" y="1339067"/>
            <a:ext cx="8329756" cy="613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Employee Form (MI-W4)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– (Form W-2)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2" y="1210569"/>
            <a:ext cx="8287458" cy="541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 rot="21189402">
            <a:off x="6934908" y="5763660"/>
            <a:ext cx="1429555" cy="4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1099 form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67" y="2061713"/>
            <a:ext cx="5112436" cy="3379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Income (Form 1099)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income</a:t>
            </a:r>
          </a:p>
          <a:p>
            <a:pPr lvl="1"/>
            <a:r>
              <a:rPr lang="en-US" dirty="0" smtClean="0"/>
              <a:t>Contract labor</a:t>
            </a:r>
          </a:p>
          <a:p>
            <a:pPr lvl="1"/>
            <a:r>
              <a:rPr lang="en-US" dirty="0" smtClean="0"/>
              <a:t>Interest 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224" y="1794294"/>
            <a:ext cx="7619857" cy="5063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Withholding Tax Form (MI-1040)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2" y="1258970"/>
            <a:ext cx="546078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83" y="1258970"/>
            <a:ext cx="550240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Withholding Tax Forms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677" r="45722" b="18018"/>
          <a:stretch/>
        </p:blipFill>
        <p:spPr>
          <a:xfrm>
            <a:off x="6357479" y="1681163"/>
            <a:ext cx="5117877" cy="399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332" y="365125"/>
            <a:ext cx="1085505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Prepare Tax Return - manually </a:t>
            </a:r>
            <a:r>
              <a:rPr lang="en-US" dirty="0"/>
              <a:t>or electronically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6046" y="1690688"/>
            <a:ext cx="5721530" cy="44989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Benefits of Electronic Preparation</a:t>
            </a:r>
          </a:p>
          <a:p>
            <a:pPr lvl="1"/>
            <a:r>
              <a:rPr lang="en-US" dirty="0" smtClean="0"/>
              <a:t>Increased accuracy</a:t>
            </a:r>
          </a:p>
          <a:p>
            <a:pPr lvl="1"/>
            <a:r>
              <a:rPr lang="en-US" dirty="0" smtClean="0"/>
              <a:t>Easy</a:t>
            </a:r>
          </a:p>
          <a:p>
            <a:pPr lvl="1"/>
            <a:r>
              <a:rPr lang="en-US" dirty="0" smtClean="0"/>
              <a:t>Prepare state and federal tax returns at the same time</a:t>
            </a:r>
            <a:endParaRPr lang="en-US" dirty="0"/>
          </a:p>
          <a:p>
            <a:r>
              <a:rPr lang="en-US" dirty="0" smtClean="0"/>
              <a:t>Tax Return Transmission</a:t>
            </a:r>
          </a:p>
          <a:p>
            <a:pPr lvl="1"/>
            <a:r>
              <a:rPr lang="en-US" dirty="0" smtClean="0"/>
              <a:t>Mail</a:t>
            </a:r>
          </a:p>
          <a:p>
            <a:pPr lvl="1"/>
            <a:r>
              <a:rPr lang="en-US" dirty="0" smtClean="0"/>
              <a:t>Electronic filing (e-file) option</a:t>
            </a:r>
          </a:p>
          <a:p>
            <a:r>
              <a:rPr lang="en-US" dirty="0" smtClean="0"/>
              <a:t>Benefits of Electronic Transmission</a:t>
            </a:r>
          </a:p>
          <a:p>
            <a:pPr lvl="1"/>
            <a:r>
              <a:rPr lang="en-US" dirty="0" smtClean="0"/>
              <a:t>Direct Deposit (receive quickly)</a:t>
            </a:r>
          </a:p>
          <a:p>
            <a:pPr lvl="1"/>
            <a:r>
              <a:rPr lang="en-US" dirty="0" smtClean="0"/>
              <a:t>Electronic funds withdrawal for payment</a:t>
            </a:r>
          </a:p>
          <a:p>
            <a:pPr lvl="1"/>
            <a:r>
              <a:rPr lang="en-US" dirty="0" smtClean="0"/>
              <a:t>Secure</a:t>
            </a:r>
          </a:p>
          <a:p>
            <a:pPr lvl="1"/>
            <a:r>
              <a:rPr lang="en-US" dirty="0" smtClean="0"/>
              <a:t>Paperless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19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rot="20007181">
            <a:off x="1849925" y="2019039"/>
            <a:ext cx="73906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Do your taxes!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Form (1040EZ and MI-1040)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Molly </a:t>
            </a:r>
            <a:r>
              <a:rPr lang="en-US" dirty="0" err="1" smtClean="0"/>
              <a:t>Merillat’s</a:t>
            </a:r>
            <a:r>
              <a:rPr lang="en-US" dirty="0" smtClean="0"/>
              <a:t> income tax and the amount due or the amount of her refund. Molly is single and a student with only part-time wages and a small amount of interest income. Note on line 5, because Molly is single, she combines the standard deduction of $10,350.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Wages: $15,550</a:t>
            </a:r>
          </a:p>
          <a:p>
            <a:pPr marL="0" indent="0">
              <a:buNone/>
            </a:pPr>
            <a:r>
              <a:rPr lang="en-US" dirty="0" smtClean="0"/>
              <a:t>Taxable Interest: $780</a:t>
            </a:r>
          </a:p>
          <a:p>
            <a:pPr marL="0" indent="0">
              <a:buNone/>
            </a:pPr>
            <a:r>
              <a:rPr lang="en-US" dirty="0" smtClean="0"/>
              <a:t>Federal Income Tax Withheld: $1,005</a:t>
            </a:r>
          </a:p>
          <a:p>
            <a:pPr marL="0" indent="0">
              <a:buNone/>
            </a:pPr>
            <a:r>
              <a:rPr lang="en-US" dirty="0" smtClean="0"/>
              <a:t>State Income Tax Withheld: $56</a:t>
            </a:r>
          </a:p>
        </p:txBody>
      </p:sp>
    </p:spTree>
    <p:extLst>
      <p:ext uri="{BB962C8B-B14F-4D97-AF65-F5344CB8AC3E}">
        <p14:creationId xmlns:p14="http://schemas.microsoft.com/office/powerpoint/2010/main" val="30938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Form (1040A and MI-1040)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Gavin Showalter is single.</a:t>
            </a:r>
          </a:p>
          <a:p>
            <a:pPr marL="0" indent="0">
              <a:buNone/>
            </a:pPr>
            <a:r>
              <a:rPr lang="en-US" dirty="0" smtClean="0"/>
              <a:t>Wages: $20,950</a:t>
            </a:r>
          </a:p>
          <a:p>
            <a:pPr marL="0" indent="0">
              <a:buNone/>
            </a:pPr>
            <a:r>
              <a:rPr lang="en-US" dirty="0" smtClean="0"/>
              <a:t>Taxable Income: $752</a:t>
            </a:r>
          </a:p>
          <a:p>
            <a:pPr marL="0" indent="0">
              <a:buNone/>
            </a:pPr>
            <a:r>
              <a:rPr lang="en-US" dirty="0" smtClean="0"/>
              <a:t>IRA Deduction: $2,000</a:t>
            </a:r>
          </a:p>
          <a:p>
            <a:pPr marL="0" indent="0">
              <a:buNone/>
            </a:pPr>
            <a:r>
              <a:rPr lang="en-US" dirty="0" smtClean="0"/>
              <a:t>Federal Income Tax Withheld: $950</a:t>
            </a:r>
          </a:p>
          <a:p>
            <a:pPr marL="0" indent="0">
              <a:buNone/>
            </a:pPr>
            <a:r>
              <a:rPr lang="en-US" dirty="0" smtClean="0"/>
              <a:t>State Income Tax Withheld: $345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20007181">
            <a:off x="4130421" y="2019039"/>
            <a:ext cx="28296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Quiz!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Imposed by townships, cities, counties, states, or school districts on the owner of any type of </a:t>
            </a:r>
            <a:r>
              <a:rPr lang="en-US" dirty="0" smtClean="0">
                <a:solidFill>
                  <a:srgbClr val="FF0000"/>
                </a:solidFill>
              </a:rPr>
              <a:t>real property </a:t>
            </a:r>
          </a:p>
          <a:p>
            <a:r>
              <a:rPr lang="en-US" dirty="0" smtClean="0"/>
              <a:t>Used to raise funds for such services as police and fire protection, roads parks school districts, or street repairs</a:t>
            </a:r>
          </a:p>
          <a:p>
            <a:r>
              <a:rPr lang="en-US" dirty="0" smtClean="0"/>
              <a:t>This tax is </a:t>
            </a:r>
            <a:r>
              <a:rPr lang="en-US" dirty="0" smtClean="0">
                <a:solidFill>
                  <a:srgbClr val="FF0000"/>
                </a:solidFill>
              </a:rPr>
              <a:t>levied</a:t>
            </a:r>
            <a:r>
              <a:rPr lang="en-US" dirty="0" smtClean="0"/>
              <a:t> (ordered to be paid) quarterly, semiannually or annually</a:t>
            </a:r>
          </a:p>
          <a:p>
            <a:pPr lvl="1"/>
            <a:r>
              <a:rPr lang="en-US" dirty="0" smtClean="0"/>
              <a:t>Clare County is semiannually (Summer and Winter)</a:t>
            </a:r>
          </a:p>
          <a:p>
            <a:r>
              <a:rPr lang="en-US" dirty="0" smtClean="0"/>
              <a:t>Property taxes are calculated on a value</a:t>
            </a:r>
          </a:p>
          <a:p>
            <a:pPr lvl="1"/>
            <a:r>
              <a:rPr lang="en-US" dirty="0" smtClean="0"/>
              <a:t>Either Millage (</a:t>
            </a:r>
            <a:r>
              <a:rPr lang="en-US" dirty="0" smtClean="0">
                <a:solidFill>
                  <a:srgbClr val="FF0000"/>
                </a:solidFill>
              </a:rPr>
              <a:t>Mills)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Tax Rate (Michigan uses Mills and converts them to tax rate)</a:t>
            </a:r>
          </a:p>
          <a:p>
            <a:r>
              <a:rPr lang="en-US" dirty="0" smtClean="0"/>
              <a:t>Value is the amount listed in tax records</a:t>
            </a:r>
          </a:p>
          <a:p>
            <a:pPr lvl="1"/>
            <a:r>
              <a:rPr lang="en-US" dirty="0" smtClean="0"/>
              <a:t>It’s the </a:t>
            </a:r>
            <a:r>
              <a:rPr lang="en-US" dirty="0" smtClean="0">
                <a:solidFill>
                  <a:srgbClr val="FF0000"/>
                </a:solidFill>
              </a:rPr>
              <a:t>assessed value (taxed on assessed value) </a:t>
            </a:r>
            <a:r>
              <a:rPr lang="en-US" dirty="0" smtClean="0"/>
              <a:t>verses the </a:t>
            </a:r>
            <a:r>
              <a:rPr lang="en-US" dirty="0" smtClean="0">
                <a:solidFill>
                  <a:srgbClr val="FF0000"/>
                </a:solidFill>
              </a:rPr>
              <a:t>market value (not taxed on market value)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you own property, you will pay property tax based on the value of that property.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3" t="25982" r="30897" b="27295"/>
          <a:stretch/>
        </p:blipFill>
        <p:spPr bwMode="auto">
          <a:xfrm>
            <a:off x="982133" y="203199"/>
            <a:ext cx="10160000" cy="5858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270651"/>
            <a:ext cx="351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Cleary Catering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123 S. Front Street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Happy Street, MI 48898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2632" y="2864989"/>
            <a:ext cx="351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Name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100 Front Street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Happy Street, MI 48898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2632" y="855282"/>
            <a:ext cx="35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38-1235650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647" y="902155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10747.00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647" y="1228726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10747.00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7647" y="1601991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10747.00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7432" y="855282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1309.00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3968" y="1244767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666.00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3968" y="1617225"/>
            <a:ext cx="1330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156.00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9778" y="4409466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10747.00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6249" y="538282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123-45-6789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6883" y="4407399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</a:rPr>
              <a:t>430.00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9124" y="4392010"/>
            <a:ext cx="138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38-1235650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2473" y="4378688"/>
            <a:ext cx="48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3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3" t="25982" r="30897" b="27295"/>
          <a:stretch/>
        </p:blipFill>
        <p:spPr bwMode="auto">
          <a:xfrm>
            <a:off x="982133" y="203199"/>
            <a:ext cx="10160000" cy="5858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270651"/>
            <a:ext cx="351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Cleary Catering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123 S. Front Street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Happy Street, MI 48898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2632" y="2864989"/>
            <a:ext cx="351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Name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100 Front Street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Happy Street, MI 48898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2632" y="855282"/>
            <a:ext cx="35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38-1235650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647" y="902155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5640.00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647" y="1228726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5640.00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7647" y="1601991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5640.00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7432" y="855282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422.00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3968" y="1244767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350.00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3968" y="1617225"/>
            <a:ext cx="1330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82.00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9778" y="4407399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5640.00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6249" y="538282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123-45-6789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6883" y="4407399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115.00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9124" y="4392010"/>
            <a:ext cx="138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38-1235650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2473" y="4378688"/>
            <a:ext cx="48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3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3" t="25982" r="30897" b="27295"/>
          <a:stretch/>
        </p:blipFill>
        <p:spPr bwMode="auto">
          <a:xfrm>
            <a:off x="1016000" y="214922"/>
            <a:ext cx="10160000" cy="5858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270651"/>
            <a:ext cx="351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Cleary Catering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123 S. Front Street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Happy Street, MI 48898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2632" y="2864989"/>
            <a:ext cx="351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Name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100 Front Street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Happy Street, MI 48898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2632" y="855282"/>
            <a:ext cx="35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38-1235650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647" y="902155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15000.00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647" y="1228726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15000.00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7647" y="1601991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15000.00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7432" y="855282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500.00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3968" y="1244767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930.00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3968" y="1617225"/>
            <a:ext cx="1330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215.00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4707" y="4429127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15000.00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6249" y="538282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123-45-6789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6883" y="4407399"/>
            <a:ext cx="13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575.00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9124" y="4392010"/>
            <a:ext cx="138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38-1235650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2473" y="4378688"/>
            <a:ext cx="48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5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the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Mills</a:t>
            </a:r>
          </a:p>
          <a:p>
            <a:pPr lvl="1"/>
            <a:r>
              <a:rPr lang="en-US" dirty="0" smtClean="0"/>
              <a:t>25 mills are assessed on all property</a:t>
            </a:r>
          </a:p>
          <a:p>
            <a:pPr lvl="2"/>
            <a:r>
              <a:rPr lang="en-US" dirty="0" smtClean="0"/>
              <a:t>25/$1,000 = .025</a:t>
            </a:r>
          </a:p>
          <a:p>
            <a:pPr lvl="2"/>
            <a:r>
              <a:rPr lang="en-US" dirty="0" smtClean="0"/>
              <a:t>.025 x $50,000(assessed value) = $1,250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Tax Bills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13" y="-1317566"/>
            <a:ext cx="7435166" cy="883232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6" y="-2491392"/>
            <a:ext cx="7360920" cy="10123432"/>
          </a:xfrm>
        </p:spPr>
      </p:pic>
    </p:spTree>
    <p:extLst>
      <p:ext uri="{BB962C8B-B14F-4D97-AF65-F5344CB8AC3E}">
        <p14:creationId xmlns:p14="http://schemas.microsoft.com/office/powerpoint/2010/main" val="17220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Taxable Value on </a:t>
            </a:r>
            <a:r>
              <a:rPr lang="en-US" dirty="0" smtClean="0"/>
              <a:t>Property</a:t>
            </a:r>
            <a:r>
              <a:rPr lang="en-US" dirty="0"/>
              <a:t>: $50,000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05540"/>
              </p:ext>
            </p:extLst>
          </p:nvPr>
        </p:nvGraphicFramePr>
        <p:xfrm>
          <a:off x="1527047" y="1362454"/>
          <a:ext cx="8439912" cy="472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489"/>
                <a:gridCol w="2109489"/>
                <a:gridCol w="2110467"/>
                <a:gridCol w="2110467"/>
              </a:tblGrid>
              <a:tr h="685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Tax 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Millage (Mills)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Converted to Tax Rate (mills/$1,000)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Amount of Tax (Tax Rate * Taxable Value)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 Transit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0.30000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.0003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$18.22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County Seniors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0.75000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RESD Operating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0.40750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RESD Special 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1.63100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Mid Michigan College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1.22320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Operating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17.50000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 allocated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4.70720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Parks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Library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0.99310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264562">
            <a:off x="2511463" y="3172968"/>
            <a:ext cx="547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Complete Section Two of Worksheet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Unemployment </a:t>
            </a:r>
            <a:r>
              <a:rPr lang="en-US" dirty="0" smtClean="0"/>
              <a:t>Tax – Businesses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– collected by the IRS to fund Unemployment Insurance and Job service programs in all states</a:t>
            </a:r>
          </a:p>
          <a:p>
            <a:pPr lvl="1"/>
            <a:r>
              <a:rPr lang="en-US" dirty="0"/>
              <a:t>FUTA – rate set by Congress </a:t>
            </a:r>
            <a:endParaRPr lang="en-US" dirty="0" smtClean="0"/>
          </a:p>
          <a:p>
            <a:pPr lvl="1"/>
            <a:r>
              <a:rPr lang="en-US" dirty="0" smtClean="0"/>
              <a:t>6.2</a:t>
            </a:r>
            <a:r>
              <a:rPr lang="en-US" dirty="0"/>
              <a:t>% on the first $7,000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22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Unemployment Tax – Businesses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– collected by state government to fund state workforce agencies and benefits to eligible unemployed workers</a:t>
            </a:r>
          </a:p>
          <a:p>
            <a:pPr lvl="1"/>
            <a:r>
              <a:rPr lang="en-US" dirty="0" smtClean="0"/>
              <a:t>SUTA – rates vary by state	</a:t>
            </a:r>
          </a:p>
          <a:p>
            <a:pPr lvl="2"/>
            <a:r>
              <a:rPr lang="en-US" dirty="0" smtClean="0"/>
              <a:t>Assume 3% on first $9,000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136" y="3952208"/>
            <a:ext cx="10274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Cleary Catering had a total wages of $219,300 for the first quarter. All wages were subject to the state unemployment tax of 3% because no employee had earned the maximum of $9,000 by the end of the quarter. Find the amount of state unemployment tax owed.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6040" y="608076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$219,300 x 3% (.03) = $6,579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264562">
            <a:off x="-211072" y="3019081"/>
            <a:ext cx="10923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Complete State Unemployment Worksheet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Employee Form – (W-4)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5345" r="2835" b="6875"/>
          <a:stretch/>
        </p:blipFill>
        <p:spPr>
          <a:xfrm>
            <a:off x="741608" y="1451277"/>
            <a:ext cx="10612192" cy="5100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46276" y="1584101"/>
            <a:ext cx="927279" cy="399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</TotalTime>
  <Words>701</Words>
  <Application>Microsoft Office PowerPoint</Application>
  <PresentationFormat>Widescreen</PresentationFormat>
  <Paragraphs>156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1_Office Theme</vt:lpstr>
      <vt:lpstr>Taxes 2017</vt:lpstr>
      <vt:lpstr>Property Taxes</vt:lpstr>
      <vt:lpstr>Figure the tax</vt:lpstr>
      <vt:lpstr>Examples of Tax Bills</vt:lpstr>
      <vt:lpstr>Taxable Value on Property: $50,000 </vt:lpstr>
      <vt:lpstr>Federal Unemployment Tax – Businesses pay</vt:lpstr>
      <vt:lpstr>State Unemployment Tax – Businesses pay</vt:lpstr>
      <vt:lpstr>PowerPoint Presentation</vt:lpstr>
      <vt:lpstr>New Employee Form – (W-4)</vt:lpstr>
      <vt:lpstr>New Employee Form (MI-W4)</vt:lpstr>
      <vt:lpstr>Income – (Form W-2)</vt:lpstr>
      <vt:lpstr>Miscellaneous Income (Form 1099)</vt:lpstr>
      <vt:lpstr>State Withholding Tax Form (MI-1040)</vt:lpstr>
      <vt:lpstr>Federal Withholding Tax Forms</vt:lpstr>
      <vt:lpstr>Prepare Tax Return - manually or electronically </vt:lpstr>
      <vt:lpstr>PowerPoint Presentation</vt:lpstr>
      <vt:lpstr>1st Form (1040EZ and MI-1040) </vt:lpstr>
      <vt:lpstr>2nd Form (1040A and MI-1040)</vt:lpstr>
      <vt:lpstr>PowerPoint Presentation</vt:lpstr>
      <vt:lpstr>PowerPoint Presentation</vt:lpstr>
      <vt:lpstr>PowerPoint Presentation</vt:lpstr>
      <vt:lpstr>PowerPoint Presentation</vt:lpstr>
    </vt:vector>
  </TitlesOfParts>
  <Company>CGRESD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"%username%"</dc:creator>
  <cp:lastModifiedBy>Jann Cleary</cp:lastModifiedBy>
  <cp:revision>26</cp:revision>
  <dcterms:created xsi:type="dcterms:W3CDTF">2017-01-22T18:52:25Z</dcterms:created>
  <dcterms:modified xsi:type="dcterms:W3CDTF">2017-02-06T11:46:25Z</dcterms:modified>
</cp:coreProperties>
</file>